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</p:sldMasterIdLst>
  <p:notesMasterIdLst>
    <p:notesMasterId r:id="rId12"/>
  </p:notesMasterIdLst>
  <p:sldIdLst>
    <p:sldId id="369" r:id="rId2"/>
    <p:sldId id="370" r:id="rId3"/>
    <p:sldId id="375" r:id="rId4"/>
    <p:sldId id="359" r:id="rId5"/>
    <p:sldId id="318" r:id="rId6"/>
    <p:sldId id="374" r:id="rId7"/>
    <p:sldId id="376" r:id="rId8"/>
    <p:sldId id="377" r:id="rId9"/>
    <p:sldId id="378" r:id="rId10"/>
    <p:sldId id="368" r:id="rId11"/>
  </p:sldIdLst>
  <p:sldSz cx="12192000" cy="6858000"/>
  <p:notesSz cx="6858000" cy="9144000"/>
  <p:embeddedFontLst>
    <p:embeddedFont>
      <p:font typeface="Work Sans" pitchFamily="2" charset="-18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094"/>
    <a:srgbClr val="224B9E"/>
    <a:srgbClr val="3AB9E8"/>
    <a:srgbClr val="E81B25"/>
    <a:srgbClr val="2B455E"/>
    <a:srgbClr val="4E8C5F"/>
    <a:srgbClr val="5ACBF3"/>
    <a:srgbClr val="B99D3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 autoAdjust="0"/>
    <p:restoredTop sz="86458" autoAdjust="0"/>
  </p:normalViewPr>
  <p:slideViewPr>
    <p:cSldViewPr snapToGrid="0">
      <p:cViewPr varScale="1">
        <p:scale>
          <a:sx n="71" d="100"/>
          <a:sy n="71" d="100"/>
        </p:scale>
        <p:origin x="136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3B39-241C-5141-A34F-BB63404C1228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D930-9AC7-1C4F-A824-4CB8941EA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37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6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0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095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1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06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97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8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12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9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9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9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3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754A-3497-4A5D-B803-1D0258B9BB0B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0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ADD8F45-E518-2B49-891A-5EA68CB14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53" y="4699333"/>
            <a:ext cx="3474719" cy="253176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3B31520-42DC-C14F-97C4-B8340F598E36}"/>
              </a:ext>
            </a:extLst>
          </p:cNvPr>
          <p:cNvSpPr/>
          <p:nvPr/>
        </p:nvSpPr>
        <p:spPr>
          <a:xfrm>
            <a:off x="2399880" y="311611"/>
            <a:ext cx="2590618" cy="231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7F6A9F1-D661-004F-94FA-629C55ECCA9B}"/>
              </a:ext>
            </a:extLst>
          </p:cNvPr>
          <p:cNvSpPr/>
          <p:nvPr/>
        </p:nvSpPr>
        <p:spPr>
          <a:xfrm>
            <a:off x="356459" y="3289122"/>
            <a:ext cx="6881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VYHODNOCENÍ SOCIÁLNÍCH SÍTÍ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3C81A8-A2F5-FC43-9CAF-D5FD2820B118}"/>
              </a:ext>
            </a:extLst>
          </p:cNvPr>
          <p:cNvSpPr/>
          <p:nvPr/>
        </p:nvSpPr>
        <p:spPr>
          <a:xfrm>
            <a:off x="356459" y="4790794"/>
            <a:ext cx="688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 err="1">
                <a:solidFill>
                  <a:schemeClr val="bg1"/>
                </a:solidFill>
                <a:latin typeface="Work Sans" pitchFamily="2" charset="0"/>
              </a:rPr>
              <a:t>Únor</a:t>
            </a:r>
            <a:r>
              <a:rPr lang="sk-SK" sz="3200" dirty="0">
                <a:solidFill>
                  <a:schemeClr val="bg1"/>
                </a:solidFill>
                <a:latin typeface="Work Sans" pitchFamily="2" charset="0"/>
              </a:rPr>
              <a:t>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3BB4-C7B5-5340-B6F0-82FCBC8A9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839" y="410111"/>
            <a:ext cx="2122328" cy="21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642052" y="1918590"/>
            <a:ext cx="10721041" cy="31700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2000" dirty="0"/>
              <a:t>V měsíci únoru bylo uveřejněno na </a:t>
            </a:r>
            <a:r>
              <a:rPr lang="cs-CZ" sz="2000" b="1" dirty="0">
                <a:solidFill>
                  <a:srgbClr val="224B9E"/>
                </a:solidFill>
              </a:rPr>
              <a:t>Facebooku</a:t>
            </a:r>
            <a:r>
              <a:rPr lang="cs-CZ" sz="2000" dirty="0"/>
              <a:t> </a:t>
            </a:r>
            <a:r>
              <a:rPr lang="cs-CZ" sz="2000" b="1" dirty="0"/>
              <a:t>22 příspěvků</a:t>
            </a:r>
            <a:r>
              <a:rPr lang="cs-CZ" sz="2000" dirty="0"/>
              <a:t>, které si uživatelé zobrazili více než</a:t>
            </a:r>
            <a:br>
              <a:rPr lang="cs-CZ" sz="2000" dirty="0"/>
            </a:br>
            <a:r>
              <a:rPr lang="cs-CZ" sz="2000" b="1" dirty="0"/>
              <a:t>181 tisíckrát </a:t>
            </a:r>
            <a:r>
              <a:rPr lang="cs-CZ" sz="2000" dirty="0"/>
              <a:t>a které vidělo skoro 20,5 tisíc uživatelů Facebooku především v České republice. </a:t>
            </a:r>
            <a:r>
              <a:rPr lang="cs-CZ" sz="2000" b="1" dirty="0"/>
              <a:t>Příspěvky získaly 6 tisíc interakcí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Na </a:t>
            </a:r>
            <a:r>
              <a:rPr lang="cs-CZ" sz="2000" b="1" dirty="0">
                <a:solidFill>
                  <a:srgbClr val="FA6094"/>
                </a:solidFill>
              </a:rPr>
              <a:t>Instagramu</a:t>
            </a:r>
            <a:r>
              <a:rPr lang="cs-CZ" sz="2000" dirty="0"/>
              <a:t> bylo uveřejněno </a:t>
            </a:r>
            <a:r>
              <a:rPr lang="cs-CZ" sz="2000" b="1" dirty="0"/>
              <a:t>25 příspěvků </a:t>
            </a:r>
            <a:r>
              <a:rPr lang="cs-CZ" sz="2000" dirty="0"/>
              <a:t>a </a:t>
            </a:r>
            <a:r>
              <a:rPr lang="cs-CZ" sz="2000" b="1" dirty="0"/>
              <a:t>56 </a:t>
            </a:r>
            <a:r>
              <a:rPr lang="cs-CZ" sz="2000" b="1" dirty="0" err="1"/>
              <a:t>stories</a:t>
            </a:r>
            <a:r>
              <a:rPr lang="cs-CZ" sz="2000" b="1" dirty="0"/>
              <a:t>. </a:t>
            </a:r>
            <a:r>
              <a:rPr lang="cs-CZ" sz="2000" dirty="0"/>
              <a:t>Celkový dosah příspěvků na Instagramu byl pak přes </a:t>
            </a:r>
            <a:r>
              <a:rPr lang="cs-CZ" sz="2000" b="1" dirty="0"/>
              <a:t>37,9 tisíc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Vysoká čísla na Facebooku jsou daná především úspěchy na mistrovství světa juniorů a zájmem uživatelů Facebooku o české závodníky. Instagramová čísla si vedou velice dobře také, ale v porovnání s mistrovství Evropy mistrovství světa juniorů uživatele Instagramu oslovilo méně.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642052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KOMENTÁŘ</a:t>
            </a:r>
            <a:endParaRPr lang="sk-SK" sz="4800" b="1" dirty="0">
              <a:solidFill>
                <a:srgbClr val="FA6094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38B637-5E1D-B535-F34B-06F29A249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5" y="2280380"/>
            <a:ext cx="1361232" cy="13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181 tisíc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20,5 tisíc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FB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11,4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36" name="Obrázek 35" descr="Obsah obrázku bílé, design&#10;&#10;Popis byl vytvořen automaticky">
            <a:extLst>
              <a:ext uri="{FF2B5EF4-FFF2-40B4-BE49-F238E27FC236}">
                <a16:creationId xmlns:a16="http://schemas.microsoft.com/office/drawing/2014/main" id="{3CB7E415-6663-1190-4E72-E180F94A9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16" y="4076080"/>
            <a:ext cx="1485900" cy="406400"/>
          </a:xfrm>
          <a:prstGeom prst="rect">
            <a:avLst/>
          </a:prstGeom>
        </p:spPr>
      </p:pic>
      <p:pic>
        <p:nvPicPr>
          <p:cNvPr id="38" name="Obrázek 37" descr="Obsah obrázku bílé, design&#10;&#10;Popis byl vytvořen automaticky">
            <a:extLst>
              <a:ext uri="{FF2B5EF4-FFF2-40B4-BE49-F238E27FC236}">
                <a16:creationId xmlns:a16="http://schemas.microsoft.com/office/drawing/2014/main" id="{500024D0-8AE1-0C65-6829-EDAC5E458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33" y="3847992"/>
            <a:ext cx="1485900" cy="406400"/>
          </a:xfrm>
          <a:prstGeom prst="rect">
            <a:avLst/>
          </a:prstGeom>
        </p:spPr>
      </p:pic>
      <p:pic>
        <p:nvPicPr>
          <p:cNvPr id="47" name="Obrázek 46" descr="Obsah obrázku bílé, design&#10;&#10;Popis byl vytvořen automaticky">
            <a:extLst>
              <a:ext uri="{FF2B5EF4-FFF2-40B4-BE49-F238E27FC236}">
                <a16:creationId xmlns:a16="http://schemas.microsoft.com/office/drawing/2014/main" id="{2348E245-757B-31E0-A959-3101824CA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25" y="3772329"/>
            <a:ext cx="863600" cy="431800"/>
          </a:xfrm>
          <a:prstGeom prst="rect">
            <a:avLst/>
          </a:prstGeom>
        </p:spPr>
      </p:pic>
      <p:pic>
        <p:nvPicPr>
          <p:cNvPr id="48" name="Obrázek 47" descr="Obsah obrázku bílé, design&#10;&#10;Popis byl vytvořen automaticky">
            <a:extLst>
              <a:ext uri="{FF2B5EF4-FFF2-40B4-BE49-F238E27FC236}">
                <a16:creationId xmlns:a16="http://schemas.microsoft.com/office/drawing/2014/main" id="{C5AD44BB-359B-88DF-A0B5-4A8C2A580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2" y="4023695"/>
            <a:ext cx="863600" cy="4318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285E7D8-9A1D-BE69-0477-FA94C441A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8971" y="857912"/>
            <a:ext cx="4344321" cy="28350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7EBEFF-0A4C-12A2-7E89-94D07CD905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1581" y="3658889"/>
            <a:ext cx="3913809" cy="31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6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595461" y="3679561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  <a:r>
              <a:rPr lang="sk-SK" sz="1600" dirty="0">
                <a:latin typeface="Work Sans" pitchFamily="2" charset="0"/>
              </a:rPr>
              <a:t>za dané období je 22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A66BF7-CD8A-3961-35C2-005377428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376" y="2247552"/>
            <a:ext cx="6225718" cy="21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661202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231 519</a:t>
            </a:r>
          </a:p>
          <a:p>
            <a:r>
              <a:rPr lang="sk-SK" sz="1200" dirty="0">
                <a:latin typeface="Work Sans" pitchFamily="2" charset="0"/>
              </a:rPr>
              <a:t>Počet zobrazení: 235 033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1 746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111D35-596F-FD4F-A0E1-B6493A38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912757" y="5661202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69 223</a:t>
            </a:r>
          </a:p>
          <a:p>
            <a:r>
              <a:rPr lang="sk-SK" sz="1200" dirty="0">
                <a:latin typeface="Work Sans" pitchFamily="2" charset="0"/>
              </a:rPr>
              <a:t>Počet zobrazení: 72 531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338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481631" y="566387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13 234</a:t>
            </a:r>
          </a:p>
          <a:p>
            <a:r>
              <a:rPr lang="sk-SK" sz="1200" dirty="0">
                <a:latin typeface="Work Sans" pitchFamily="2" charset="0"/>
              </a:rPr>
              <a:t>Počet zobrazení: 13 234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441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A07256-352D-861B-767C-338C26C4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58" y="2206220"/>
            <a:ext cx="2363887" cy="34511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9A0ED7-662E-97C6-A3D6-F40E1FB80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83" y="2206220"/>
            <a:ext cx="2281455" cy="34707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6EBBDBF-34CE-47C8-4789-0BABA3989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631" y="2206220"/>
            <a:ext cx="2361068" cy="34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B110A-3ED0-FA41-B178-CEC074B59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65" y="2126966"/>
            <a:ext cx="1302034" cy="1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37,9 tisíc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4,7 tisíc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IG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5,5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513F84C-99C5-F812-00D1-4A15BE980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16" name="Obrázek 15" descr="Obsah obrázku bílé, design&#10;&#10;Popis byl vytvořen automaticky">
            <a:extLst>
              <a:ext uri="{FF2B5EF4-FFF2-40B4-BE49-F238E27FC236}">
                <a16:creationId xmlns:a16="http://schemas.microsoft.com/office/drawing/2014/main" id="{14984961-1BEE-F9BA-9AF3-54C73D9CC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00" y="4180530"/>
            <a:ext cx="1086314" cy="354974"/>
          </a:xfrm>
          <a:prstGeom prst="rect">
            <a:avLst/>
          </a:prstGeom>
        </p:spPr>
      </p:pic>
      <p:pic>
        <p:nvPicPr>
          <p:cNvPr id="29" name="Obrázek 28" descr="Obsah obrázku bílé, design&#10;&#10;Popis byl vytvořen automaticky">
            <a:extLst>
              <a:ext uri="{FF2B5EF4-FFF2-40B4-BE49-F238E27FC236}">
                <a16:creationId xmlns:a16="http://schemas.microsoft.com/office/drawing/2014/main" id="{10167090-22C5-B27D-1EE7-6FC35914BB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88" y="4144089"/>
            <a:ext cx="482912" cy="354975"/>
          </a:xfrm>
          <a:prstGeom prst="rect">
            <a:avLst/>
          </a:prstGeom>
        </p:spPr>
      </p:pic>
      <p:pic>
        <p:nvPicPr>
          <p:cNvPr id="40" name="Obrázek 39" descr="Obsah obrázku bílé, design&#10;&#10;Popis byl vytvořen automaticky">
            <a:extLst>
              <a:ext uri="{FF2B5EF4-FFF2-40B4-BE49-F238E27FC236}">
                <a16:creationId xmlns:a16="http://schemas.microsoft.com/office/drawing/2014/main" id="{DB318D7B-87ED-C7E5-DB6D-B9E6A8DB6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58" y="3980718"/>
            <a:ext cx="704141" cy="366162"/>
          </a:xfrm>
          <a:prstGeom prst="rect">
            <a:avLst/>
          </a:prstGeom>
        </p:spPr>
      </p:pic>
      <p:pic>
        <p:nvPicPr>
          <p:cNvPr id="41" name="Obrázek 40" descr="Obsah obrázku bílé, design&#10;&#10;Popis byl vytvořen automaticky">
            <a:extLst>
              <a:ext uri="{FF2B5EF4-FFF2-40B4-BE49-F238E27FC236}">
                <a16:creationId xmlns:a16="http://schemas.microsoft.com/office/drawing/2014/main" id="{F9417D0F-EA18-315A-287C-2C67D0269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7" y="3605956"/>
            <a:ext cx="704141" cy="7409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B5A152-3ED6-C424-16E3-CEDE401362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616" y="857562"/>
            <a:ext cx="3757565" cy="29164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D41BFC-0E0E-1A59-B0DC-8055CA327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7616" y="3758356"/>
            <a:ext cx="3959013" cy="29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25,4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607987" y="3679561"/>
            <a:ext cx="4113488" cy="110799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  <a:r>
              <a:rPr lang="sk-SK" sz="1600" dirty="0">
                <a:latin typeface="Work Sans" pitchFamily="2" charset="0"/>
              </a:rPr>
              <a:t>za dané období je 25</a:t>
            </a:r>
            <a:endParaRPr lang="sk-SK" sz="2000" b="1" dirty="0">
              <a:latin typeface="Work Sans" pitchFamily="2" charset="0"/>
            </a:endParaRPr>
          </a:p>
          <a:p>
            <a:endParaRPr lang="sk-SK" sz="2000" b="1" dirty="0">
              <a:latin typeface="Work Sans" pitchFamily="2" charset="0"/>
            </a:endParaRPr>
          </a:p>
          <a:p>
            <a:endParaRPr lang="sk-SK" sz="1400" b="1" dirty="0">
              <a:latin typeface="Work Sans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21D573-C0E3-366C-B43E-0C77C734F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2187681-B707-7BB7-67A1-B264385E3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571" y="1712701"/>
            <a:ext cx="6025806" cy="20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57513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7 194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</a:t>
            </a:r>
            <a:r>
              <a:rPr lang="cs-CZ" sz="1200" dirty="0">
                <a:latin typeface="Work Sans" pitchFamily="2" charset="0"/>
              </a:rPr>
              <a:t>8 002</a:t>
            </a:r>
          </a:p>
          <a:p>
            <a:r>
              <a:rPr lang="sk-SK" sz="1200" dirty="0">
                <a:latin typeface="Work Sans" pitchFamily="2" charset="0"/>
              </a:rPr>
              <a:t>Zobrazení: 996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279967" y="4501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(1.2.2024-29.2.2024)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600825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5 168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5 533</a:t>
            </a:r>
          </a:p>
          <a:p>
            <a:r>
              <a:rPr lang="sk-SK" sz="1200" dirty="0">
                <a:latin typeface="Work Sans" pitchFamily="2" charset="0"/>
              </a:rPr>
              <a:t>Zobrazení: 720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954978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4 684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5 410</a:t>
            </a:r>
          </a:p>
          <a:p>
            <a:r>
              <a:rPr lang="sk-SK" sz="1200" dirty="0">
                <a:latin typeface="Work Sans" pitchFamily="2" charset="0"/>
              </a:rPr>
              <a:t>Zobrazení: 563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0764E9-8A57-C4AE-5EB1-A28690AF1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E53B31A-861E-46E8-A534-5223BCC3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65" y="2194187"/>
            <a:ext cx="1595171" cy="34140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1E7E5A-5E61-8AF4-3F7E-5E5FD847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25" y="2288479"/>
            <a:ext cx="2250896" cy="32866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FDC133-EC9E-96F8-CFF1-88BDF0B26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810" y="2288480"/>
            <a:ext cx="1553654" cy="32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428</Words>
  <Application>Microsoft Office PowerPoint</Application>
  <PresentationFormat>Širokoúhlá obrazovka</PresentationFormat>
  <Paragraphs>70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Work Sans</vt:lpstr>
      <vt:lpstr>Arial</vt:lpstr>
      <vt:lpstr>Calibri Light</vt:lpstr>
      <vt:lpstr>-apple-system</vt:lpstr>
      <vt:lpstr>Neutraface 2 Display Titling</vt:lpstr>
      <vt:lpstr>Calibri</vt:lpstr>
      <vt:lpstr>Biotif 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2019-03-29T07:54:27Z</cp:lastPrinted>
  <dcterms:created xsi:type="dcterms:W3CDTF">2018-04-30T14:51:22Z</dcterms:created>
  <dcterms:modified xsi:type="dcterms:W3CDTF">2024-03-20T10:38:55Z</dcterms:modified>
</cp:coreProperties>
</file>