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9209E7A-3092-1623-39E1-DFF41EFCEF36}" name="Jitka Mokrá" initials="JM" userId="S-1-5-21-2520852302-3081452744-1649042617-179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660" y="-8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05.09.2024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 err="1"/>
              <a:t>Činnosvníci</a:t>
            </a:r>
            <a:r>
              <a:rPr lang="cs-CZ" dirty="0"/>
              <a:t> ČKS by měli jít svým chováním včetně písemné a ústní komunikace příkladem v e </a:t>
            </a:r>
            <a:r>
              <a:rPr lang="cs-CZ" dirty="0" err="1"/>
              <a:t>všch</a:t>
            </a:r>
            <a:r>
              <a:rPr lang="cs-CZ" dirty="0"/>
              <a:t> zmíněných standardech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171450" indent="-171450">
              <a:buFontTx/>
              <a:buChar char="-"/>
            </a:pP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 err="1"/>
              <a:t>Činnovníci</a:t>
            </a:r>
            <a:r>
              <a:rPr lang="cs-CZ" dirty="0"/>
              <a:t> ČKS by  neměli zveřejňovat na sociálních sítích žádné konkrétní komentáře týkající se jiných činovníků, bruslařů, trenérů apod. včetně  zaměstnanců ČKS, </a:t>
            </a:r>
          </a:p>
          <a:p>
            <a:pPr marL="171450" indent="-171450">
              <a:buFontTx/>
              <a:buChar char="-"/>
            </a:pPr>
            <a:r>
              <a:rPr lang="cs-CZ" dirty="0"/>
              <a:t>Neměli by zveřejňovat komentáře k přijatým rozhodnutím ze strany ČKS nebo hodnocení výsledků akce ČKS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05.09.2024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61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Ke zneužívání může docházet několika způsoby:</a:t>
            </a:r>
          </a:p>
          <a:p>
            <a:pPr marL="171450" indent="-171450">
              <a:buFontTx/>
              <a:buChar char="-"/>
            </a:pPr>
            <a:r>
              <a:rPr lang="cs-CZ" dirty="0"/>
              <a:t>Jednorázově nebo série incidentů</a:t>
            </a:r>
          </a:p>
          <a:p>
            <a:pPr marL="171450" indent="-171450">
              <a:buFontTx/>
              <a:buChar char="-"/>
            </a:pPr>
            <a:r>
              <a:rPr lang="cs-CZ" dirty="0"/>
              <a:t>Osobně nebo online (sociální média)</a:t>
            </a:r>
          </a:p>
          <a:p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jde o zneužití pravomoci/moci nad jinou osobou, nesprávné využívání vlivu</a:t>
            </a:r>
          </a:p>
          <a:p>
            <a:pPr marL="171450" indent="-171450">
              <a:buFontTx/>
              <a:buChar char="-"/>
            </a:pPr>
            <a:r>
              <a:rPr lang="cs-CZ" dirty="0"/>
              <a:t>Zneužívání může mít i podobu zanedbávání a nedbalosti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05.09.2024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5</a:t>
            </a:fld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E8263E7-CE66-2195-E36B-459DC56DA0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237" y="1397000"/>
            <a:ext cx="1335387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03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b="1" dirty="0" err="1"/>
              <a:t>Flaming</a:t>
            </a:r>
            <a:r>
              <a:rPr lang="cs-CZ" b="1" dirty="0"/>
              <a:t> (planoucí): </a:t>
            </a:r>
            <a:r>
              <a:rPr lang="cs-CZ" dirty="0" err="1"/>
              <a:t>Flaming</a:t>
            </a:r>
            <a:r>
              <a:rPr lang="cs-CZ" dirty="0"/>
              <a:t> je zasílání výhrůžných, urážlivých nebo hrubých zpráv určenému cíli.</a:t>
            </a:r>
          </a:p>
          <a:p>
            <a:r>
              <a:rPr lang="cs-CZ" dirty="0"/>
              <a:t>-</a:t>
            </a:r>
            <a:r>
              <a:rPr lang="cs-CZ" b="1" dirty="0"/>
              <a:t>Obtěžování: </a:t>
            </a:r>
            <a:r>
              <a:rPr lang="cs-CZ" dirty="0"/>
              <a:t>Obtěžování je forma nechtěného, trvalého a urážlivého chování, ke kterému může dojít online nebo </a:t>
            </a:r>
            <a:r>
              <a:rPr lang="cs-CZ" dirty="0" err="1"/>
              <a:t>offline</a:t>
            </a:r>
            <a:r>
              <a:rPr lang="cs-CZ" dirty="0"/>
              <a:t>. V kontextu internetu se jedná o opakované zasílání urážlivých, výhružných nebo zastrašujících zpráv jednotlivci nebo skupině. Toto chování může zahrnovat pronásledování, kyberšikanu nebo nežádoucí, nedobrovolné sexuální nebo intimní návrhy.</a:t>
            </a:r>
          </a:p>
          <a:p>
            <a:r>
              <a:rPr lang="cs-CZ" b="1" dirty="0"/>
              <a:t>-</a:t>
            </a:r>
            <a:r>
              <a:rPr lang="cs-CZ" b="1" dirty="0" err="1"/>
              <a:t>Outing</a:t>
            </a:r>
            <a:r>
              <a:rPr lang="cs-CZ" b="1" dirty="0"/>
              <a:t> (zveřejnění</a:t>
            </a:r>
            <a:r>
              <a:rPr lang="cs-CZ" dirty="0"/>
              <a:t>): </a:t>
            </a:r>
            <a:r>
              <a:rPr lang="cs-CZ" dirty="0" err="1"/>
              <a:t>Outing</a:t>
            </a:r>
            <a:r>
              <a:rPr lang="cs-CZ" dirty="0"/>
              <a:t> je neoprávněné zveřejnění něčích soukromých nebo důvěrných informací, mimo jiné včetně fotografií, videí nebo snímků obrazovky, zejména týkajících se jejich osobní identity, sexuální orientace nebo aktivit.</a:t>
            </a:r>
          </a:p>
          <a:p>
            <a:r>
              <a:rPr lang="cs-CZ" dirty="0"/>
              <a:t>-</a:t>
            </a:r>
            <a:r>
              <a:rPr lang="cs-CZ" b="1" dirty="0" err="1"/>
              <a:t>Kyberstalking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Kyberstalking</a:t>
            </a:r>
            <a:r>
              <a:rPr lang="cs-CZ" dirty="0"/>
              <a:t> je používání služeb elektronické komunikace nebo internetu k opakovanému obtěžování (šikanování), zastrašování nebo vyhrožování jednotlivci. Často zahrnuje sledování něčí online aktivity, odesílání nechtěných zpráv nebo vytváření škodlivých komentářů s úmyslem vyvolat strach nebo úzkost. Kybernetické pronásledování může ve vážných případech přerůst v </a:t>
            </a:r>
            <a:r>
              <a:rPr lang="cs-CZ" dirty="0" err="1"/>
              <a:t>offline</a:t>
            </a:r>
            <a:r>
              <a:rPr lang="cs-CZ" dirty="0"/>
              <a:t> obtěžování nebo dokonce fyzické ublížení.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05.09.2024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70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Čeho se vyvarovat:</a:t>
            </a:r>
          </a:p>
          <a:p>
            <a:r>
              <a:rPr lang="cs-CZ" dirty="0"/>
              <a:t>1. Nic neuspěchat, neohrozit či zničit důkazy	</a:t>
            </a:r>
          </a:p>
          <a:p>
            <a:r>
              <a:rPr lang="cs-CZ" dirty="0"/>
              <a:t>2. Nepostupujte emotivně, hystericky, nic neslibujte -  postižená osoba potřebuje ujištění, nikoli emocionální reakci, obviňování nebo popření. Nedávejte sliby, které nemůžete dodržet</a:t>
            </a:r>
          </a:p>
          <a:p>
            <a:r>
              <a:rPr lang="cs-CZ" dirty="0"/>
              <a:t>3. Spekulací  nebo vytváření domněnek – výsledky budou zaměřeny na důkazy a fakta. Kromě toho nepředpokládejte, že někdo jiný ví o zneužívání a že podniká kroky k zastavení zneužívání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05.09.2024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3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Rozhodčí nesmí:</a:t>
            </a:r>
          </a:p>
          <a:p>
            <a:pPr marL="171450" indent="-171450">
              <a:buFontTx/>
              <a:buChar char="-"/>
            </a:pPr>
            <a:r>
              <a:rPr lang="cs-CZ" dirty="0"/>
              <a:t>Rozhodovat v soutěžích ve kterých se účastní bruslař se kterým má rozhodčí „zvláštní vztah“ – rodinné vztahy, kmotrovství, blízké přátelství</a:t>
            </a:r>
          </a:p>
          <a:p>
            <a:endParaRPr lang="cs-CZ" dirty="0"/>
          </a:p>
          <a:p>
            <a:r>
              <a:rPr lang="cs-CZ" dirty="0"/>
              <a:t>Rozhodčí se zdrží jakéhokoli jednání nebo pokusu o nepatřičné ovlivnění nebo manipulaci průběhu a/nebo výsledků jakékoli bruslařské akce pod pravidly ČKS a jakýmkoli způsobem, který je v rozporu se sportovní etikou a sportovním chováním nebo princip fair play.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05.09.2024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3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EC4697-A511-4167-98D5-E240268A2670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2422F-D08F-49D0-98CD-DC7D2F2607DE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72C44F-B7A3-4350-988C-CFC166A0AA82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B43DD-355E-4ACB-AF6B-F0A0D93B1FF7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DC0DA-1C84-4CFB-A589-758D033EC754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8CB40-5E53-430A-BC80-66A7330A3E11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030092-A1C2-46B4-B050-3676FFA9CD44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D7C02-7CC9-44AF-9768-6A6F42347937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E756D9B-B1BA-4BAF-99A5-DC08EF34F207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E295CD-EF07-4568-A35E-D8DFD54CCEB6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czechskating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élní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ETICKÝ KODEX a bezpečnost v krasobruslení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Jitka Mokrá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47C2866-7BE8-7698-C0B5-0BD891E18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311" y="3253489"/>
            <a:ext cx="2762250" cy="16573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9A57B83-CB1B-F0F9-6CC1-95DA29C2D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336" y="4443413"/>
            <a:ext cx="170497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80299-17B5-BD22-06BA-12D55078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Střet zájmu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5051E8-5A35-977F-1F3E-BD43DC93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Činovníci se musí vyhýbat jakémukoli střetu zájmů a zdržet se jakékoli situace, která by mohla vést ke střetu zájmů</a:t>
            </a:r>
            <a:r>
              <a:rPr lang="cs-CZ" dirty="0"/>
              <a:t>.</a:t>
            </a:r>
          </a:p>
          <a:p>
            <a:r>
              <a:rPr lang="cs-CZ" dirty="0"/>
              <a:t>musí oznámit případný střet zájmu (rodinné vztahy, osobní či obchodní vztahy)</a:t>
            </a:r>
          </a:p>
          <a:p>
            <a:r>
              <a:rPr lang="cs-CZ" dirty="0"/>
              <a:t>činovníci se zdrží rozhodování či ovlivňování rozhodování ve svůj prospěch</a:t>
            </a:r>
          </a:p>
          <a:p>
            <a:r>
              <a:rPr lang="cs-CZ" dirty="0"/>
              <a:t>činovníci neposkytují žádné laskavosti třetím osobám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Činovníci se musí chovat neutrálně a chovat se způsobem, který není zaujatý, včetně, ale nejen, klubové zaujatosti.</a:t>
            </a:r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67746E-7B07-B784-EAC5-875A087F7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087301-CA1E-414C-8D05-8FF7C66E39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951" y="702156"/>
            <a:ext cx="23336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5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C0BBD-4BD7-A9F4-415E-EEE1AB566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standardů chování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B95047-BFA2-1CE0-3874-1CDC210F9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Všichni činovníci jsou </a:t>
            </a:r>
            <a:r>
              <a:rPr lang="cs-CZ" b="1" dirty="0"/>
              <a:t>ZODPOVĚDNÍ </a:t>
            </a:r>
            <a:r>
              <a:rPr lang="cs-CZ" dirty="0"/>
              <a:t>za dvé chování, jednání a činy</a:t>
            </a:r>
          </a:p>
          <a:p>
            <a:r>
              <a:rPr lang="cs-CZ" dirty="0"/>
              <a:t>Respektujte každého, oceňujte jeho hodnotu a chovejte se ke každému důstojně</a:t>
            </a:r>
          </a:p>
          <a:p>
            <a:r>
              <a:rPr lang="cs-CZ" dirty="0"/>
              <a:t>Chovejte se ke každému stejně – </a:t>
            </a:r>
            <a:r>
              <a:rPr lang="cs-CZ" b="1" dirty="0"/>
              <a:t>BEZ ROZDÍLU </a:t>
            </a:r>
            <a:r>
              <a:rPr lang="cs-CZ" dirty="0"/>
              <a:t>(nepřijatelnost jakékoliv diskriminace)</a:t>
            </a:r>
          </a:p>
          <a:p>
            <a:r>
              <a:rPr lang="cs-CZ" dirty="0"/>
              <a:t>Podporujte prostředí bez obtěžování, zneužívání či vykořisťování</a:t>
            </a:r>
          </a:p>
          <a:p>
            <a:r>
              <a:rPr lang="cs-CZ" dirty="0"/>
              <a:t>„PURE ICE“ (čistá soutěž) bez užívání podpůrných prostředků (doping)</a:t>
            </a:r>
          </a:p>
          <a:p>
            <a:r>
              <a:rPr lang="cs-CZ" dirty="0"/>
              <a:t>Nahlaste podezření na nevhodné chování a nedodržování pravidel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2A6BB2-3F7C-D7E8-A1C4-92570913A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CD0DA46-4685-31F8-332E-669D5D3C4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910" y="702156"/>
            <a:ext cx="2505673" cy="249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924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35EAB-98C1-7C32-E024-94F22CF56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Jděte příkladem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6BFF94-ABF2-6400-CFAC-5F9B71BB4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200" dirty="0">
                <a:solidFill>
                  <a:srgbClr val="0070C0"/>
                </a:solidFill>
              </a:rPr>
              <a:t>Važte si času, úsilí a dovedností všech zúčastněných! Povzbuzujte a podporujte sportovní snažení každého jedince!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22B8EE-1DA1-8218-F36E-7827FE9E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F3B209C-146C-ED49-4C14-FAD8D63CB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579" y="96695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2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" dirty="0"/>
              <a:t>Účel etického kodexu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63B7B77-7AA1-BD13-77FF-962CCE0CF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stanovit jasné normy chování a integrity pro všechny osoby zapojené do činností ČKS, 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zakázat chování, které by mohlo podkopat veřejnou a vnitřní důvěru v integritu ČKS a 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poskytnout záruky na ochranu všech účastníků akcí ČKS, exhibicí a dalších aktivit ČKS, zejména, ale ne jen na bruslaře, před jakoukoli formou obtěžování a zneužívání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53E720-00D8-8119-89E5-44C583C6B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 chování činovníků ČKS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1FB381-8EB6-6437-2A1E-65C77255C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045E1CA-E360-7EC0-DD84-332182C63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Respekt</a:t>
            </a:r>
          </a:p>
          <a:p>
            <a:r>
              <a:rPr lang="cs-CZ" dirty="0"/>
              <a:t>Poctivost</a:t>
            </a:r>
          </a:p>
          <a:p>
            <a:r>
              <a:rPr lang="cs-CZ" dirty="0"/>
              <a:t>Fair play (etické chování a sportovní přístup)</a:t>
            </a:r>
          </a:p>
          <a:p>
            <a:r>
              <a:rPr lang="cs-CZ" dirty="0"/>
              <a:t>Čestnost</a:t>
            </a:r>
          </a:p>
          <a:p>
            <a:r>
              <a:rPr lang="cs-CZ" dirty="0"/>
              <a:t>Sounáležitost</a:t>
            </a:r>
          </a:p>
          <a:p>
            <a:r>
              <a:rPr lang="cs-CZ" dirty="0"/>
              <a:t>Pověst ČKS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75435B0-E842-029F-7FA6-53399B103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7146" y="3966896"/>
            <a:ext cx="2621507" cy="174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05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BE7135-C6E0-E4F9-CAB3-E20B033D8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Diskriminace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B33E1A-CEBB-6E55-908D-C6588126D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Osoby podléhající tomuto Etickému kodexu nesmějí nikoho diskriminovat na základě:</a:t>
            </a:r>
          </a:p>
          <a:p>
            <a:r>
              <a:rPr lang="cs-CZ" dirty="0"/>
              <a:t>pohlaví včetně sexuální orientace, genderové identity, genderového vyjádření a sexuálních charakteristik,</a:t>
            </a:r>
          </a:p>
          <a:p>
            <a:r>
              <a:rPr lang="cs-CZ" dirty="0"/>
              <a:t>rasy, barvy pleti, jazyka, </a:t>
            </a:r>
          </a:p>
          <a:p>
            <a:r>
              <a:rPr lang="cs-CZ" dirty="0"/>
              <a:t>náboženství, politického nebo jiného názoru, národní nebo sociální původ,</a:t>
            </a:r>
          </a:p>
          <a:p>
            <a:r>
              <a:rPr lang="cs-CZ" dirty="0"/>
              <a:t>majetek, rodné nebo jiné postavení nebo sportovní schopnosti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6A35F9-D3F4-F3E6-C3A2-10265F234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98A9C77-0BD3-F01F-B582-AF9CB04BB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694" y="88265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597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D71F3-EE65-6B9B-51B4-8C2939A3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Obtěžování a zneužívání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78A72E-B3B1-28FA-39C9-4F769DF9D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Noto Sans" panose="020B0502040504020204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000000"/>
              </a:solidFill>
              <a:latin typeface="Noto Sans" panose="020B0502040504020204" pitchFamily="34" charset="0"/>
            </a:endParaRP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Rozhodčí jako osoba na kterou se vztahuje  Etický kodex se musí zdržet všech forem obtěžování a zneužívání: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sexuálního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fyzického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 psychického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5AF30-4B3C-3F74-77A2-69C5D391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39F2C01-2526-F8C7-BCAC-44CB6801E0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708" y="709530"/>
            <a:ext cx="18383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531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A5D89-D267-3036-F719-23259E397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Psychické zneužívání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28C054-D57B-98B0-90F1-47711C95A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Očerňování </a:t>
            </a:r>
          </a:p>
          <a:p>
            <a:pPr marL="0" indent="0">
              <a:buNone/>
            </a:pPr>
            <a:r>
              <a:rPr lang="cs-CZ" dirty="0"/>
              <a:t>Očerňování je akt nespravedlivého nebo zlomyslného poškození něčí pověsti nebo charakteru s úmyslem podkopat jeho důvěryhodnost nebo společenské postavení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Další formy zneužívání: obtěžování, </a:t>
            </a:r>
            <a:r>
              <a:rPr lang="cs-CZ" dirty="0" err="1"/>
              <a:t>flaming</a:t>
            </a:r>
            <a:r>
              <a:rPr lang="cs-CZ" dirty="0"/>
              <a:t>, zveřejnění, </a:t>
            </a:r>
            <a:r>
              <a:rPr lang="cs-CZ" dirty="0" err="1"/>
              <a:t>kyberstalking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858989-4BD7-90BB-C30F-0EF49E4DC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0FCF46A-7873-8268-E69B-D4E169DB50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128" y="73924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29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9B272-0371-7732-C341-443297519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Kroky pro dodržování bezpečnosti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28E78-B838-1735-0CB5-512C02331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Kdokoli by byl postižen nebo zaznamenal zneužívání či obtěžování popř. podezření na doping, měl by událost NAHLÁSIT </a:t>
            </a:r>
          </a:p>
          <a:p>
            <a:r>
              <a:rPr lang="cs-CZ" dirty="0"/>
              <a:t>Kontaktní údaje budou zveřejněny na webových stránkách ČKS – </a:t>
            </a:r>
            <a:r>
              <a:rPr lang="cs-CZ" dirty="0">
                <a:hlinkClick r:id="rId2"/>
              </a:rPr>
              <a:t>www.czechskating.org</a:t>
            </a:r>
            <a:endParaRPr lang="cs-CZ" dirty="0"/>
          </a:p>
          <a:p>
            <a:r>
              <a:rPr lang="cs-CZ" dirty="0"/>
              <a:t>Nahlášení může proběhnout písemně nebo ústně; </a:t>
            </a:r>
          </a:p>
          <a:p>
            <a:r>
              <a:rPr lang="cs-CZ" dirty="0"/>
              <a:t>Diskrétnost pro </a:t>
            </a:r>
            <a:r>
              <a:rPr lang="cs-CZ" dirty="0" err="1"/>
              <a:t>nahlašovatele</a:t>
            </a:r>
            <a:r>
              <a:rPr lang="cs-CZ" dirty="0"/>
              <a:t> je zaručena x nutnost předložení </a:t>
            </a:r>
            <a:r>
              <a:rPr lang="cs-CZ" b="1" dirty="0"/>
              <a:t>dostatečných důkazů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94AC13-C665-2902-A16B-445981B9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AF27E3-D981-6FC2-B21F-4E2CEC04B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4025" y="702156"/>
            <a:ext cx="4226781" cy="23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169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9F251-1C95-3037-E288-BB16E8C2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dělat při zjištění obtěžování nebo zneužívání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15F60D-0206-0369-0353-6679C32BF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Pokud jste svědky nebo máte obavy z něčího chování nebo vám někdo řekne, že on nebo jiná osoba jsou nebo byli zneužíváni, měli byste:</a:t>
            </a:r>
          </a:p>
          <a:p>
            <a:pPr>
              <a:buFontTx/>
              <a:buChar char="-"/>
            </a:pPr>
            <a:r>
              <a:rPr lang="cs-CZ" dirty="0"/>
              <a:t>Zůstat v klidu</a:t>
            </a:r>
          </a:p>
          <a:p>
            <a:pPr>
              <a:buFontTx/>
              <a:buChar char="-"/>
            </a:pPr>
            <a:r>
              <a:rPr lang="cs-CZ" dirty="0"/>
              <a:t>Vždy ujistit postiženou osobu, že to  co se stalo není jeho vinna</a:t>
            </a:r>
          </a:p>
          <a:p>
            <a:pPr>
              <a:buFontTx/>
              <a:buChar char="-"/>
            </a:pPr>
            <a:r>
              <a:rPr lang="cs-CZ" dirty="0"/>
              <a:t>Zachovat si důvěryhodnost</a:t>
            </a:r>
          </a:p>
          <a:p>
            <a:pPr>
              <a:buFontTx/>
              <a:buChar char="-"/>
            </a:pPr>
            <a:r>
              <a:rPr lang="cs-CZ" dirty="0"/>
              <a:t>Zajistit bezpečnost postižené osoby</a:t>
            </a:r>
          </a:p>
          <a:p>
            <a:pPr>
              <a:buFontTx/>
              <a:buChar char="-"/>
            </a:pPr>
            <a:r>
              <a:rPr lang="cs-CZ" dirty="0"/>
              <a:t>Referovat nezaujatě a pravdivě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FCF55F-7845-908E-D057-17FB27540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7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ADEAC4-2818-C381-D0ED-9ADA61403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ZvýhodŇování</a:t>
            </a:r>
            <a:r>
              <a:rPr lang="cs-CZ" dirty="0"/>
              <a:t> - uplácení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3B341-AF7D-5AD9-403D-1F8956D8B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Osobní výhody</a:t>
            </a:r>
          </a:p>
          <a:p>
            <a:pPr marL="0" indent="0">
              <a:buNone/>
            </a:pPr>
            <a:r>
              <a:rPr lang="cs-CZ" dirty="0"/>
              <a:t>Každý činovník nebude přímo ani nepřímo vyžadovat, přijímat ani nabízet žádnou formu odměny nebo provize nebo jakékoli skryté výhody nebo služby jakékoli povahy pro svůj osobní prospěch spojený s jakoukoli akcí nebo činností.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Dárky a pozornosti</a:t>
            </a:r>
          </a:p>
          <a:p>
            <a:pPr marL="0" indent="0">
              <a:buNone/>
            </a:pPr>
            <a:r>
              <a:rPr lang="cs-CZ" b="1" dirty="0"/>
              <a:t>- </a:t>
            </a:r>
            <a:r>
              <a:rPr lang="cs-CZ" sz="1400" dirty="0"/>
              <a:t>drobné upomínkové dárky od pořadatele v určité cenové hladině (mezinárodně 200 USD)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B12763-2277-F132-A6F1-6725967B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05.09.2024</a:t>
            </a:fld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950BFA-6971-95B0-8254-252853409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2775" y="882650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6969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8_TF33552983" id="{76B99DA1-8F4B-4CDD-AF17-E230D0ABAD07}" vid="{3FF160E1-38F3-4E00-BD3B-0B3A46B664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{219576BC-599C-4C55-B518-4300E7300A56}tf33552983_win32</Template>
  <TotalTime>295</TotalTime>
  <Words>966</Words>
  <Application>Microsoft Office PowerPoint</Application>
  <PresentationFormat>Širokoúhlá obrazovka</PresentationFormat>
  <Paragraphs>112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Calibri</vt:lpstr>
      <vt:lpstr>Franklin Gothic Book</vt:lpstr>
      <vt:lpstr>Franklin Gothic Demi</vt:lpstr>
      <vt:lpstr>Noto Sans</vt:lpstr>
      <vt:lpstr>Wingdings 2</vt:lpstr>
      <vt:lpstr>DividendVTI</vt:lpstr>
      <vt:lpstr>ETICKÝ KODEX a bezpečnost v krasobruslení</vt:lpstr>
      <vt:lpstr>Účel etického kodexu</vt:lpstr>
      <vt:lpstr>Standardy chování činovníků ČKS</vt:lpstr>
      <vt:lpstr>Diskriminace</vt:lpstr>
      <vt:lpstr>Obtěžování a zneužívání</vt:lpstr>
      <vt:lpstr>Psychické zneužívání</vt:lpstr>
      <vt:lpstr>Kroky pro dodržování bezpečnosti</vt:lpstr>
      <vt:lpstr>Co dělat při zjištění obtěžování nebo zneužívání</vt:lpstr>
      <vt:lpstr>ZvýhodŇování - uplácení</vt:lpstr>
      <vt:lpstr>Střet zájmu</vt:lpstr>
      <vt:lpstr>Shrnutí standardů chování</vt:lpstr>
      <vt:lpstr>Jděte příkladem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Jitka Mokrá</dc:creator>
  <cp:lastModifiedBy>Jitka Mokrá</cp:lastModifiedBy>
  <cp:revision>5</cp:revision>
  <dcterms:created xsi:type="dcterms:W3CDTF">2024-09-02T13:00:29Z</dcterms:created>
  <dcterms:modified xsi:type="dcterms:W3CDTF">2024-09-05T08:07:14Z</dcterms:modified>
</cp:coreProperties>
</file>